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7"/>
  </p:notesMasterIdLst>
  <p:sldIdLst>
    <p:sldId id="275" r:id="rId5"/>
    <p:sldId id="274" r:id="rId6"/>
  </p:sldIdLst>
  <p:sldSz cx="6858000" cy="9906000" type="A4"/>
  <p:notesSz cx="6858000" cy="9144000"/>
  <p:custDataLst>
    <p:tags r:id="rId8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orient="horz" pos="1179">
          <p15:clr>
            <a:srgbClr val="A4A3A4"/>
          </p15:clr>
        </p15:guide>
        <p15:guide id="3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 OSNATO" initials="FO" lastIdx="1" clrIdx="0">
    <p:extLst>
      <p:ext uri="{19B8F6BF-5375-455C-9EA6-DF929625EA0E}">
        <p15:presenceInfo xmlns:p15="http://schemas.microsoft.com/office/powerpoint/2012/main" userId="S-1-5-21-2000478354-220523388-725345543-827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5251"/>
    <a:srgbClr val="002052"/>
    <a:srgbClr val="002A0A"/>
    <a:srgbClr val="001405"/>
    <a:srgbClr val="003D14"/>
    <a:srgbClr val="646464"/>
    <a:srgbClr val="B9C4CA"/>
    <a:srgbClr val="90989E"/>
    <a:srgbClr val="3F050D"/>
    <a:srgbClr val="5C0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30" autoAdjust="0"/>
  </p:normalViewPr>
  <p:slideViewPr>
    <p:cSldViewPr showGuides="1">
      <p:cViewPr varScale="1">
        <p:scale>
          <a:sx n="77" d="100"/>
          <a:sy n="77" d="100"/>
        </p:scale>
        <p:origin x="3150" y="114"/>
      </p:cViewPr>
      <p:guideLst>
        <p:guide orient="horz" pos="3120"/>
        <p:guide orient="horz" pos="1179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DC714-B8C8-41CC-8B32-1E23D8396FA6}" type="datetimeFigureOut">
              <a:rPr lang="fr-FR" smtClean="0"/>
              <a:t>20/03/2017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40946-B3FE-4062-9BAE-4125F5E6CB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5264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A5 horizontal stic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0" y="4953000"/>
            <a:ext cx="6858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6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651" y="4388156"/>
            <a:ext cx="434624" cy="35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281" y="272485"/>
            <a:ext cx="899294" cy="468048"/>
          </a:xfrm>
          <a:prstGeom prst="rect">
            <a:avLst/>
          </a:prstGeom>
        </p:spPr>
      </p:pic>
      <p:sp>
        <p:nvSpPr>
          <p:cNvPr id="12" name="Text Box 3"/>
          <p:cNvSpPr txBox="1">
            <a:spLocks noChangeArrowheads="1"/>
          </p:cNvSpPr>
          <p:nvPr userDrawn="1"/>
        </p:nvSpPr>
        <p:spPr bwMode="auto">
          <a:xfrm>
            <a:off x="120627" y="4329372"/>
            <a:ext cx="2264258" cy="5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7256" tIns="48628" rIns="97256" bIns="48628">
            <a:spAutoFit/>
          </a:bodyPr>
          <a:lstStyle>
            <a:lvl1pPr defTabSz="973138" eaLnBrk="0" hangingPunct="0"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1pPr>
            <a:lvl2pPr marL="742950" indent="-285750" defTabSz="973138" eaLnBrk="0" hangingPunct="0"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2pPr>
            <a:lvl3pPr marL="1143000" indent="-228600" defTabSz="973138" eaLnBrk="0" hangingPunct="0"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3pPr>
            <a:lvl4pPr marL="1600200" indent="-228600" defTabSz="973138" eaLnBrk="0" hangingPunct="0"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4pPr>
            <a:lvl5pPr marL="2057400" indent="-228600" defTabSz="973138" eaLnBrk="0" hangingPunct="0"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9pPr>
          </a:lstStyle>
          <a:p>
            <a:pPr eaLnBrk="1" hangingPunct="1">
              <a:lnSpc>
                <a:spcPts val="800"/>
              </a:lnSpc>
              <a:spcBef>
                <a:spcPts val="400"/>
              </a:spcBef>
              <a:defRPr/>
            </a:pPr>
            <a:r>
              <a:rPr lang="en-US" sz="1000" dirty="0" smtClean="0">
                <a:solidFill>
                  <a:srgbClr val="002052"/>
                </a:solidFill>
                <a:latin typeface="Arial"/>
              </a:rPr>
              <a:t>EVALUATION BOARD </a:t>
            </a:r>
          </a:p>
          <a:p>
            <a:pPr eaLnBrk="1" hangingPunct="1">
              <a:lnSpc>
                <a:spcPts val="800"/>
              </a:lnSpc>
              <a:spcBef>
                <a:spcPts val="400"/>
              </a:spcBef>
              <a:defRPr/>
            </a:pPr>
            <a:r>
              <a:rPr lang="en-US" sz="900" dirty="0" smtClean="0">
                <a:solidFill>
                  <a:srgbClr val="002052"/>
                </a:solidFill>
                <a:latin typeface="Arial"/>
              </a:rPr>
              <a:t>http://www.st.com/evalboards</a:t>
            </a:r>
          </a:p>
          <a:p>
            <a:pPr eaLnBrk="1" hangingPunct="1">
              <a:lnSpc>
                <a:spcPts val="800"/>
              </a:lnSpc>
              <a:spcBef>
                <a:spcPts val="400"/>
              </a:spcBef>
              <a:defRPr/>
            </a:pPr>
            <a:r>
              <a:rPr lang="en-US" sz="900" dirty="0" smtClean="0">
                <a:solidFill>
                  <a:srgbClr val="002052"/>
                </a:solidFill>
                <a:latin typeface="Arial"/>
              </a:rPr>
              <a:t>http://www.st.com/edesign 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411" y="4388156"/>
            <a:ext cx="4572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RoHS 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76" y="4352318"/>
            <a:ext cx="439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651" y="9327746"/>
            <a:ext cx="434624" cy="35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281" y="5212075"/>
            <a:ext cx="899294" cy="468048"/>
          </a:xfrm>
          <a:prstGeom prst="rect">
            <a:avLst/>
          </a:prstGeom>
        </p:spPr>
      </p:pic>
      <p:sp>
        <p:nvSpPr>
          <p:cNvPr id="19" name="Text Box 3"/>
          <p:cNvSpPr txBox="1">
            <a:spLocks noChangeArrowheads="1"/>
          </p:cNvSpPr>
          <p:nvPr userDrawn="1"/>
        </p:nvSpPr>
        <p:spPr bwMode="auto">
          <a:xfrm>
            <a:off x="120627" y="9268963"/>
            <a:ext cx="2264258" cy="5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7256" tIns="48628" rIns="97256" bIns="48628">
            <a:spAutoFit/>
          </a:bodyPr>
          <a:lstStyle>
            <a:lvl1pPr defTabSz="973138" eaLnBrk="0" hangingPunct="0"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1pPr>
            <a:lvl2pPr marL="742950" indent="-285750" defTabSz="973138" eaLnBrk="0" hangingPunct="0"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2pPr>
            <a:lvl3pPr marL="1143000" indent="-228600" defTabSz="973138" eaLnBrk="0" hangingPunct="0"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3pPr>
            <a:lvl4pPr marL="1600200" indent="-228600" defTabSz="973138" eaLnBrk="0" hangingPunct="0"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4pPr>
            <a:lvl5pPr marL="2057400" indent="-228600" defTabSz="973138" eaLnBrk="0" hangingPunct="0"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itchFamily="34" charset="0"/>
                <a:ea typeface="PMingLiU" pitchFamily="18" charset="-120"/>
              </a:defRPr>
            </a:lvl9pPr>
          </a:lstStyle>
          <a:p>
            <a:pPr eaLnBrk="1" hangingPunct="1">
              <a:lnSpc>
                <a:spcPts val="800"/>
              </a:lnSpc>
              <a:spcBef>
                <a:spcPts val="400"/>
              </a:spcBef>
              <a:defRPr/>
            </a:pPr>
            <a:r>
              <a:rPr lang="en-US" sz="1000" dirty="0" smtClean="0">
                <a:solidFill>
                  <a:srgbClr val="002052"/>
                </a:solidFill>
                <a:latin typeface="Arial"/>
              </a:rPr>
              <a:t>EVALUATION BOARD </a:t>
            </a:r>
          </a:p>
          <a:p>
            <a:pPr eaLnBrk="1" hangingPunct="1">
              <a:lnSpc>
                <a:spcPts val="800"/>
              </a:lnSpc>
              <a:spcBef>
                <a:spcPts val="400"/>
              </a:spcBef>
              <a:defRPr/>
            </a:pPr>
            <a:r>
              <a:rPr lang="en-US" sz="900" dirty="0" smtClean="0">
                <a:solidFill>
                  <a:srgbClr val="002052"/>
                </a:solidFill>
                <a:latin typeface="Arial"/>
              </a:rPr>
              <a:t>http://www.st.com/evalboards</a:t>
            </a:r>
          </a:p>
          <a:p>
            <a:pPr eaLnBrk="1" hangingPunct="1">
              <a:lnSpc>
                <a:spcPts val="800"/>
              </a:lnSpc>
              <a:spcBef>
                <a:spcPts val="400"/>
              </a:spcBef>
              <a:defRPr/>
            </a:pPr>
            <a:r>
              <a:rPr lang="en-US" sz="900" dirty="0" smtClean="0">
                <a:solidFill>
                  <a:srgbClr val="002052"/>
                </a:solidFill>
                <a:latin typeface="Arial"/>
              </a:rPr>
              <a:t>http://www.st.com/edesign </a:t>
            </a:r>
          </a:p>
        </p:txBody>
      </p:sp>
      <p:pic>
        <p:nvPicPr>
          <p:cNvPr id="20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411" y="9327746"/>
            <a:ext cx="4572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 descr="RoHS 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76" y="9291908"/>
            <a:ext cx="439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551" y="4262339"/>
            <a:ext cx="1871553" cy="643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551" y="9223462"/>
            <a:ext cx="1871553" cy="643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467111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a5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0" y="4617744"/>
            <a:ext cx="6858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 userDrawn="1"/>
        </p:nvCxnSpPr>
        <p:spPr>
          <a:xfrm flipV="1">
            <a:off x="3429000" y="0"/>
            <a:ext cx="0" cy="990600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281" y="272485"/>
            <a:ext cx="899294" cy="468048"/>
          </a:xfrm>
          <a:prstGeom prst="rect">
            <a:avLst/>
          </a:prstGeom>
        </p:spPr>
      </p:pic>
      <p:sp>
        <p:nvSpPr>
          <p:cNvPr id="11" name="Rectangle 6"/>
          <p:cNvSpPr>
            <a:spLocks noChangeArrowheads="1"/>
          </p:cNvSpPr>
          <p:nvPr userDrawn="1"/>
        </p:nvSpPr>
        <p:spPr bwMode="auto">
          <a:xfrm>
            <a:off x="227693" y="4097234"/>
            <a:ext cx="1329099" cy="33855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ctr"/>
            <a:r>
              <a:rPr lang="en-US" altLang="en-US" sz="800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FOR </a:t>
            </a:r>
            <a:r>
              <a:rPr lang="en-US" altLang="en-US" sz="800" dirty="0">
                <a:solidFill>
                  <a:prstClr val="white"/>
                </a:solidFill>
                <a:latin typeface="Arial Black" panose="020B0A04020102020204" pitchFamily="34" charset="0"/>
              </a:rPr>
              <a:t>EVALUATION PURPOSE ONLY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283" y="4103012"/>
            <a:ext cx="434624" cy="35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043" y="4092588"/>
            <a:ext cx="4572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RoHS 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909" y="4052900"/>
            <a:ext cx="439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281" y="272485"/>
            <a:ext cx="899294" cy="46804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281" y="4804505"/>
            <a:ext cx="899294" cy="46804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281" y="4804505"/>
            <a:ext cx="899294" cy="468048"/>
          </a:xfrm>
          <a:prstGeom prst="rect">
            <a:avLst/>
          </a:prstGeom>
        </p:spPr>
      </p:pic>
      <p:sp>
        <p:nvSpPr>
          <p:cNvPr id="28" name="Rectangle 6"/>
          <p:cNvSpPr>
            <a:spLocks noChangeArrowheads="1"/>
          </p:cNvSpPr>
          <p:nvPr userDrawn="1"/>
        </p:nvSpPr>
        <p:spPr bwMode="auto">
          <a:xfrm>
            <a:off x="225425" y="8646502"/>
            <a:ext cx="1329099" cy="338554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ctr"/>
            <a:r>
              <a:rPr lang="en-US" altLang="en-US" sz="800" dirty="0" smtClean="0">
                <a:solidFill>
                  <a:prstClr val="white"/>
                </a:solidFill>
                <a:latin typeface="Arial Black" panose="020B0A04020102020204" pitchFamily="34" charset="0"/>
              </a:rPr>
              <a:t>FOR </a:t>
            </a:r>
            <a:r>
              <a:rPr lang="en-US" altLang="en-US" sz="800" dirty="0">
                <a:solidFill>
                  <a:prstClr val="white"/>
                </a:solidFill>
                <a:latin typeface="Arial Black" panose="020B0A04020102020204" pitchFamily="34" charset="0"/>
              </a:rPr>
              <a:t>EVALUATION PURPOSE ONLY</a:t>
            </a:r>
          </a:p>
        </p:txBody>
      </p:sp>
      <p:pic>
        <p:nvPicPr>
          <p:cNvPr id="29" name="Picture 6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015" y="8652278"/>
            <a:ext cx="434624" cy="35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775" y="8641855"/>
            <a:ext cx="4572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5" descr="RoHS 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166" y="8602166"/>
            <a:ext cx="439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34" y="3980892"/>
            <a:ext cx="1741981" cy="598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34" y="8516520"/>
            <a:ext cx="1741981" cy="598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Straight Connector 20"/>
          <p:cNvCxnSpPr/>
          <p:nvPr userDrawn="1"/>
        </p:nvCxnSpPr>
        <p:spPr>
          <a:xfrm>
            <a:off x="16049" y="9237476"/>
            <a:ext cx="6858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2500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7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r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177800" indent="-177800" algn="l" defTabSz="914400" rtl="0" eaLnBrk="1" latinLnBrk="0" hangingPunct="1">
        <a:lnSpc>
          <a:spcPct val="100000"/>
        </a:lnSpc>
        <a:spcBef>
          <a:spcPts val="1800"/>
        </a:spcBef>
        <a:spcAft>
          <a:spcPts val="600"/>
        </a:spcAft>
        <a:buClr>
          <a:schemeClr val="accent1"/>
        </a:buClr>
        <a:buFont typeface="Arial" pitchFamily="34" charset="0"/>
        <a:buChar char="•"/>
        <a:defRPr sz="2000" kern="1200">
          <a:solidFill>
            <a:schemeClr val="accent4"/>
          </a:solidFill>
          <a:latin typeface="Arial" pitchFamily="34" charset="0"/>
          <a:ea typeface="+mn-ea"/>
          <a:cs typeface="Arial" pitchFamily="34" charset="0"/>
        </a:defRPr>
      </a:lvl1pPr>
      <a:lvl2pPr marL="533400" indent="-1778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accent4">
            <a:lumMod val="90000"/>
            <a:lumOff val="10000"/>
          </a:schemeClr>
        </a:buClr>
        <a:buFont typeface="Arial" pitchFamily="34" charset="0"/>
        <a:buChar char="•"/>
        <a:defRPr sz="1600" kern="1200">
          <a:solidFill>
            <a:schemeClr val="accent4">
              <a:lumMod val="90000"/>
              <a:lumOff val="10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901700" indent="-177800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Font typeface="Arial" pitchFamily="34" charset="0"/>
        <a:buChar char="•"/>
        <a:defRPr sz="1400" kern="1200" baseline="0">
          <a:solidFill>
            <a:schemeClr val="accent3">
              <a:lumMod val="50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527175" indent="-155575" algn="l" defTabSz="914400" rtl="0" eaLnBrk="1" latinLnBrk="0" hangingPunct="1">
        <a:lnSpc>
          <a:spcPct val="90000"/>
        </a:lnSpc>
        <a:spcBef>
          <a:spcPts val="0"/>
        </a:spcBef>
        <a:spcAft>
          <a:spcPts val="300"/>
        </a:spcAft>
        <a:buFont typeface="Arial" pitchFamily="34" charset="0"/>
        <a:buChar char="•"/>
        <a:defRPr sz="1200" kern="1200" baseline="0">
          <a:solidFill>
            <a:schemeClr val="accent3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.com/epla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34938" y="152401"/>
            <a:ext cx="64547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buClr>
                <a:srgbClr val="104160"/>
              </a:buClr>
              <a:buSzPct val="90000"/>
              <a:buFont typeface="Monotype Sorts"/>
              <a:buNone/>
            </a:pPr>
            <a:r>
              <a:rPr lang="en-GB" altLang="en-US" sz="2800" b="0" dirty="0" smtClean="0">
                <a:solidFill>
                  <a:srgbClr val="39A9DC"/>
                </a:solidFill>
                <a:latin typeface="Arial"/>
              </a:rPr>
              <a:t>STEVAL-CTM002V1</a:t>
            </a:r>
            <a:endParaRPr lang="en-US" altLang="en-US" sz="2800" b="0" dirty="0">
              <a:solidFill>
                <a:srgbClr val="39A9DC"/>
              </a:solidFill>
              <a:latin typeface="Arial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34939" y="598259"/>
            <a:ext cx="64976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17513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defTabSz="417513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defTabSz="417513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defTabSz="417513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defTabSz="417513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defTabSz="41751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defTabSz="41751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defTabSz="41751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defTabSz="41751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/>
            <a:r>
              <a:rPr lang="en-US" altLang="en-US" sz="1800" b="0" dirty="0">
                <a:solidFill>
                  <a:srgbClr val="002052"/>
                </a:solidFill>
                <a:latin typeface="Arial"/>
              </a:rPr>
              <a:t>Digitally Controlled Motor Drive System based on </a:t>
            </a:r>
            <a:endParaRPr lang="en-US" altLang="en-US" sz="1800" b="0" dirty="0" smtClean="0">
              <a:solidFill>
                <a:srgbClr val="002052"/>
              </a:solidFill>
              <a:latin typeface="Arial"/>
            </a:endParaRPr>
          </a:p>
          <a:p>
            <a:pPr eaLnBrk="1" hangingPunct="1"/>
            <a:r>
              <a:rPr lang="en-US" altLang="en-US" sz="1800" b="0" dirty="0" smtClean="0">
                <a:solidFill>
                  <a:srgbClr val="002052"/>
                </a:solidFill>
                <a:latin typeface="Arial"/>
              </a:rPr>
              <a:t>ACEPACK </a:t>
            </a:r>
            <a:r>
              <a:rPr lang="en-US" altLang="en-US" sz="1800" b="0" baseline="30000" dirty="0">
                <a:solidFill>
                  <a:srgbClr val="002052"/>
                </a:solidFill>
                <a:latin typeface="Arial"/>
              </a:rPr>
              <a:t>TM</a:t>
            </a:r>
            <a:r>
              <a:rPr lang="en-US" altLang="en-US" sz="1800" b="0" dirty="0">
                <a:solidFill>
                  <a:srgbClr val="002052"/>
                </a:solidFill>
                <a:latin typeface="Arial"/>
              </a:rPr>
              <a:t> </a:t>
            </a:r>
            <a:r>
              <a:rPr lang="en-US" altLang="en-US" sz="1800" b="0" dirty="0" smtClean="0">
                <a:solidFill>
                  <a:srgbClr val="002052"/>
                </a:solidFill>
                <a:latin typeface="Arial"/>
              </a:rPr>
              <a:t>2  </a:t>
            </a:r>
            <a:r>
              <a:rPr lang="en-US" altLang="en-US" sz="1800" b="0" dirty="0">
                <a:solidFill>
                  <a:srgbClr val="002052"/>
                </a:solidFill>
                <a:latin typeface="Arial"/>
              </a:rPr>
              <a:t>(A2C35S12M3) 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1439" y="1369923"/>
            <a:ext cx="3546089" cy="25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/>
            <a:r>
              <a:rPr lang="en-GB" altLang="en-US" sz="1050" dirty="0" smtClean="0">
                <a:solidFill>
                  <a:srgbClr val="002052"/>
                </a:solidFill>
                <a:latin typeface="Arial"/>
              </a:rPr>
              <a:t>Features:</a:t>
            </a:r>
          </a:p>
          <a:p>
            <a:pPr eaLnBrk="1" hangingPunct="1"/>
            <a:endParaRPr lang="en-US" altLang="en-US" sz="700" b="0" dirty="0">
              <a:solidFill>
                <a:srgbClr val="002052"/>
              </a:solidFill>
              <a:latin typeface="Arial"/>
            </a:endParaRPr>
          </a:p>
          <a:p>
            <a:pPr marL="285750" indent="-285750" eaLnBrk="1" hangingPunct="1">
              <a:buClr>
                <a:srgbClr val="D4007A"/>
              </a:buClr>
              <a:buFont typeface="Arial" panose="020B0604020202020204" pitchFamily="34" charset="0"/>
              <a:buChar char="•"/>
            </a:pP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Power </a:t>
            </a: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board capable to host the A2C35S12M3-F (1200 V, 35 A) in CIB (Converter Inverter Brake) configuration with main AC input 400Vac +/-10% at 50/60Hz or DC input voltage (DC link Caps not mounted)</a:t>
            </a:r>
          </a:p>
          <a:p>
            <a:pPr marL="285750" indent="-285750" eaLnBrk="1" hangingPunct="1">
              <a:buClr>
                <a:srgbClr val="D4007A"/>
              </a:buClr>
              <a:buFont typeface="Arial" panose="020B0604020202020204" pitchFamily="34" charset="0"/>
              <a:buChar char="•"/>
            </a:pP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In-rush </a:t>
            </a: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current, thermal and overcurrent protection</a:t>
            </a:r>
          </a:p>
          <a:p>
            <a:pPr marL="285750" indent="-285750" eaLnBrk="1" hangingPunct="1">
              <a:buClr>
                <a:srgbClr val="D4007A"/>
              </a:buClr>
              <a:buFont typeface="Arial" panose="020B0604020202020204" pitchFamily="34" charset="0"/>
              <a:buChar char="•"/>
            </a:pP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Brake </a:t>
            </a: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function with external resistor </a:t>
            </a:r>
          </a:p>
          <a:p>
            <a:pPr marL="285750" indent="-285750" eaLnBrk="1" hangingPunct="1">
              <a:buClr>
                <a:srgbClr val="D4007A"/>
              </a:buClr>
              <a:buFont typeface="Arial" panose="020B0604020202020204" pitchFamily="34" charset="0"/>
              <a:buChar char="•"/>
            </a:pP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Isolated </a:t>
            </a: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current sensing on board @2.1kVrms of isolation with high accuracy</a:t>
            </a:r>
          </a:p>
          <a:p>
            <a:pPr marL="285750" indent="-285750" eaLnBrk="1" hangingPunct="1">
              <a:buClr>
                <a:srgbClr val="D4007A"/>
              </a:buClr>
              <a:buFont typeface="Arial" panose="020B0604020202020204" pitchFamily="34" charset="0"/>
              <a:buChar char="•"/>
            </a:pP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Compatible </a:t>
            </a: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with STEVAL-CTM001V1 for a full digital control based on STM32F303 </a:t>
            </a:r>
            <a:endParaRPr lang="en-US" altLang="en-US" sz="1000" b="0" dirty="0" smtClean="0">
              <a:solidFill>
                <a:srgbClr val="002052"/>
              </a:solidFill>
              <a:latin typeface="Arial"/>
            </a:endParaRPr>
          </a:p>
          <a:p>
            <a:pPr eaLnBrk="1" hangingPunct="1">
              <a:buClr>
                <a:srgbClr val="D4007A"/>
              </a:buClr>
            </a:pP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 </a:t>
            </a: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        Cortex </a:t>
            </a:r>
            <a:r>
              <a:rPr lang="en-US" altLang="en-US" sz="1000" b="0" baseline="30000" dirty="0" smtClean="0">
                <a:solidFill>
                  <a:srgbClr val="002052"/>
                </a:solidFill>
                <a:latin typeface="Arial"/>
              </a:rPr>
              <a:t>TM</a:t>
            </a: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 </a:t>
            </a: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–M3 MCU </a:t>
            </a: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with </a:t>
            </a: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ST-FOC control algorithm </a:t>
            </a:r>
            <a:endParaRPr lang="en-US" altLang="en-US" sz="1000" b="0" dirty="0" smtClean="0">
              <a:solidFill>
                <a:srgbClr val="002052"/>
              </a:solidFill>
              <a:latin typeface="Arial"/>
            </a:endParaRPr>
          </a:p>
          <a:p>
            <a:pPr eaLnBrk="1" hangingPunct="1">
              <a:buClr>
                <a:srgbClr val="D4007A"/>
              </a:buClr>
            </a:pP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 </a:t>
            </a: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       (</a:t>
            </a:r>
            <a:r>
              <a:rPr lang="en-US" altLang="en-US" sz="1000" b="0" dirty="0" err="1">
                <a:solidFill>
                  <a:srgbClr val="002052"/>
                </a:solidFill>
                <a:latin typeface="Arial"/>
              </a:rPr>
              <a:t>sensored</a:t>
            </a: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 </a:t>
            </a: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and </a:t>
            </a:r>
            <a:r>
              <a:rPr lang="en-US" altLang="en-US" sz="1000" b="0" dirty="0" err="1" smtClean="0">
                <a:solidFill>
                  <a:srgbClr val="002052"/>
                </a:solidFill>
                <a:latin typeface="Arial"/>
              </a:rPr>
              <a:t>sensorless</a:t>
            </a: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 </a:t>
            </a: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mode)</a:t>
            </a:r>
          </a:p>
          <a:p>
            <a:pPr marL="285750" indent="-285750" eaLnBrk="1" hangingPunct="1">
              <a:buClr>
                <a:srgbClr val="D4007A"/>
              </a:buClr>
              <a:buFont typeface="Arial" panose="020B0604020202020204" pitchFamily="34" charset="0"/>
              <a:buChar char="•"/>
            </a:pPr>
            <a:endParaRPr lang="en-US" altLang="en-US" sz="1000" b="0" dirty="0">
              <a:solidFill>
                <a:srgbClr val="002052"/>
              </a:solidFill>
              <a:latin typeface="Arial"/>
            </a:endParaRP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134938" y="5097017"/>
            <a:ext cx="64547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>
              <a:buClr>
                <a:srgbClr val="104160"/>
              </a:buClr>
              <a:buSzPct val="90000"/>
              <a:buFont typeface="Monotype Sorts"/>
              <a:buNone/>
            </a:pPr>
            <a:r>
              <a:rPr lang="en-GB" altLang="en-US" sz="2800" b="0" dirty="0" smtClean="0">
                <a:solidFill>
                  <a:srgbClr val="39A9DC"/>
                </a:solidFill>
                <a:latin typeface="Arial"/>
              </a:rPr>
              <a:t>STEVAL-CTM002V1</a:t>
            </a:r>
            <a:endParaRPr lang="en-US" altLang="en-US" sz="2800" b="0" dirty="0">
              <a:solidFill>
                <a:srgbClr val="39A9DC"/>
              </a:solidFill>
              <a:latin typeface="Arial"/>
            </a:endParaRPr>
          </a:p>
        </p:txBody>
      </p:sp>
      <p:sp>
        <p:nvSpPr>
          <p:cNvPr id="31" name="Text Box 4"/>
          <p:cNvSpPr txBox="1">
            <a:spLocks noChangeArrowheads="1"/>
          </p:cNvSpPr>
          <p:nvPr/>
        </p:nvSpPr>
        <p:spPr bwMode="auto">
          <a:xfrm>
            <a:off x="133587" y="5519539"/>
            <a:ext cx="64976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17513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defTabSz="417513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defTabSz="417513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defTabSz="417513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defTabSz="417513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defTabSz="41751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defTabSz="41751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defTabSz="41751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defTabSz="417513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/>
            <a:r>
              <a:rPr lang="en-US" altLang="en-US" sz="1800" b="0" dirty="0">
                <a:solidFill>
                  <a:srgbClr val="002052"/>
                </a:solidFill>
                <a:latin typeface="Arial"/>
              </a:rPr>
              <a:t>Digitally Controlled Motor Drive System based on </a:t>
            </a:r>
          </a:p>
          <a:p>
            <a:pPr eaLnBrk="1" hangingPunct="1"/>
            <a:r>
              <a:rPr lang="en-US" altLang="en-US" sz="1800" b="0" dirty="0">
                <a:solidFill>
                  <a:srgbClr val="002052"/>
                </a:solidFill>
                <a:latin typeface="Arial"/>
              </a:rPr>
              <a:t>ACEPACK </a:t>
            </a:r>
            <a:r>
              <a:rPr lang="en-US" altLang="en-US" sz="1800" b="0" baseline="30000" dirty="0">
                <a:solidFill>
                  <a:srgbClr val="002052"/>
                </a:solidFill>
                <a:latin typeface="Arial"/>
              </a:rPr>
              <a:t>TM</a:t>
            </a:r>
            <a:r>
              <a:rPr lang="en-US" altLang="en-US" sz="1800" b="0" dirty="0">
                <a:solidFill>
                  <a:srgbClr val="002052"/>
                </a:solidFill>
                <a:latin typeface="Arial"/>
              </a:rPr>
              <a:t> 2  (A2C35S12M3)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4464" y="4766984"/>
            <a:ext cx="84510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PO:…………</a:t>
            </a:r>
            <a:endParaRPr lang="en-US" sz="900" dirty="0">
              <a:solidFill>
                <a:prstClr val="black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3111" y="9707674"/>
            <a:ext cx="84510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PO:…………</a:t>
            </a:r>
            <a:endParaRPr lang="en-US" sz="900" dirty="0">
              <a:solidFill>
                <a:prstClr val="black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67217" y="9021452"/>
            <a:ext cx="318548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900" dirty="0" smtClean="0">
                <a:solidFill>
                  <a:prstClr val="black"/>
                </a:solidFill>
              </a:rPr>
              <a:t>For </a:t>
            </a:r>
            <a:r>
              <a:rPr lang="it-IT" sz="900" dirty="0">
                <a:solidFill>
                  <a:prstClr val="black"/>
                </a:solidFill>
              </a:rPr>
              <a:t>evaluation </a:t>
            </a:r>
            <a:r>
              <a:rPr lang="it-IT" sz="900" dirty="0" smtClean="0">
                <a:solidFill>
                  <a:prstClr val="black"/>
                </a:solidFill>
              </a:rPr>
              <a:t>purposes </a:t>
            </a:r>
            <a:r>
              <a:rPr lang="it-IT" sz="900" dirty="0">
                <a:solidFill>
                  <a:prstClr val="black"/>
                </a:solidFill>
              </a:rPr>
              <a:t>only; not FCC approved for resale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871024" y="4060329"/>
            <a:ext cx="318548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900" dirty="0" smtClean="0">
                <a:solidFill>
                  <a:prstClr val="black"/>
                </a:solidFill>
              </a:rPr>
              <a:t>For </a:t>
            </a:r>
            <a:r>
              <a:rPr lang="it-IT" sz="900" dirty="0">
                <a:solidFill>
                  <a:prstClr val="black"/>
                </a:solidFill>
              </a:rPr>
              <a:t>evaluation </a:t>
            </a:r>
            <a:r>
              <a:rPr lang="it-IT" sz="900" dirty="0" smtClean="0">
                <a:solidFill>
                  <a:prstClr val="black"/>
                </a:solidFill>
              </a:rPr>
              <a:t>purposes </a:t>
            </a:r>
            <a:r>
              <a:rPr lang="it-IT" sz="900" dirty="0">
                <a:solidFill>
                  <a:prstClr val="black"/>
                </a:solidFill>
              </a:rPr>
              <a:t>only; not FCC approved for resale</a:t>
            </a:r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3296" y="4291161"/>
            <a:ext cx="612068" cy="5912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129300" y="9186297"/>
            <a:ext cx="612068" cy="5912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2632" y="6292971"/>
            <a:ext cx="3402073" cy="25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 eaLnBrk="0" hangingPunct="0"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eaLnBrk="1" hangingPunct="1"/>
            <a:r>
              <a:rPr lang="en-GB" altLang="en-US" sz="1050" dirty="0" smtClean="0">
                <a:solidFill>
                  <a:srgbClr val="002052"/>
                </a:solidFill>
                <a:latin typeface="Arial"/>
              </a:rPr>
              <a:t>Features:</a:t>
            </a:r>
          </a:p>
          <a:p>
            <a:pPr eaLnBrk="1" hangingPunct="1"/>
            <a:endParaRPr lang="en-US" altLang="en-US" sz="700" b="0" dirty="0">
              <a:solidFill>
                <a:srgbClr val="002052"/>
              </a:solidFill>
              <a:latin typeface="Arial"/>
            </a:endParaRPr>
          </a:p>
          <a:p>
            <a:pPr marL="285750" indent="-285750" eaLnBrk="1" hangingPunct="1">
              <a:buClr>
                <a:srgbClr val="D4007A"/>
              </a:buClr>
              <a:buFont typeface="Arial" panose="020B0604020202020204" pitchFamily="34" charset="0"/>
              <a:buChar char="•"/>
            </a:pP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Power board capable to host the A2C35S12M3-F (1200 V, 35 A) in CIB (Converter Inverter Brake) configuration with main AC input 400Vac +/-10% at 50/60Hz or DC input voltage (DC link Caps not mounted)</a:t>
            </a:r>
          </a:p>
          <a:p>
            <a:pPr marL="285750" indent="-285750" eaLnBrk="1" hangingPunct="1">
              <a:buClr>
                <a:srgbClr val="D4007A"/>
              </a:buClr>
              <a:buFont typeface="Arial" panose="020B0604020202020204" pitchFamily="34" charset="0"/>
              <a:buChar char="•"/>
            </a:pP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In-rush current, thermal and overcurrent protection</a:t>
            </a:r>
          </a:p>
          <a:p>
            <a:pPr marL="285750" indent="-285750" eaLnBrk="1" hangingPunct="1">
              <a:buClr>
                <a:srgbClr val="D4007A"/>
              </a:buClr>
              <a:buFont typeface="Arial" panose="020B0604020202020204" pitchFamily="34" charset="0"/>
              <a:buChar char="•"/>
            </a:pP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Brake function with external resistor </a:t>
            </a:r>
          </a:p>
          <a:p>
            <a:pPr marL="285750" indent="-285750" eaLnBrk="1" hangingPunct="1">
              <a:buClr>
                <a:srgbClr val="D4007A"/>
              </a:buClr>
              <a:buFont typeface="Arial" panose="020B0604020202020204" pitchFamily="34" charset="0"/>
              <a:buChar char="•"/>
            </a:pP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Isolated current sensing on board @2.1kVrms of isolation with high accuracy</a:t>
            </a:r>
          </a:p>
          <a:p>
            <a:pPr marL="285750" indent="-285750" eaLnBrk="1" hangingPunct="1">
              <a:buClr>
                <a:srgbClr val="D4007A"/>
              </a:buClr>
              <a:buFont typeface="Arial" panose="020B0604020202020204" pitchFamily="34" charset="0"/>
              <a:buChar char="•"/>
            </a:pP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Compatible with STEVAL-CTM001V1 for a full digital control based on STM32F303 </a:t>
            </a:r>
            <a:endParaRPr lang="en-US" altLang="en-US" sz="1000" b="0" dirty="0" smtClean="0">
              <a:solidFill>
                <a:srgbClr val="002052"/>
              </a:solidFill>
              <a:latin typeface="Arial"/>
            </a:endParaRPr>
          </a:p>
          <a:p>
            <a:pPr eaLnBrk="1" hangingPunct="1">
              <a:buClr>
                <a:srgbClr val="D4007A"/>
              </a:buClr>
            </a:pP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 </a:t>
            </a: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       Cortex </a:t>
            </a:r>
            <a:r>
              <a:rPr lang="en-US" altLang="en-US" sz="1000" b="0" baseline="30000" dirty="0" smtClean="0">
                <a:solidFill>
                  <a:srgbClr val="002052"/>
                </a:solidFill>
                <a:latin typeface="Arial"/>
              </a:rPr>
              <a:t>TM</a:t>
            </a: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 </a:t>
            </a: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–M3 </a:t>
            </a: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MCU </a:t>
            </a: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with ST-FOC control algorithm </a:t>
            </a:r>
            <a:endParaRPr lang="en-US" altLang="en-US" sz="1000" b="0" dirty="0" smtClean="0">
              <a:solidFill>
                <a:srgbClr val="002052"/>
              </a:solidFill>
              <a:latin typeface="Arial"/>
            </a:endParaRPr>
          </a:p>
          <a:p>
            <a:pPr eaLnBrk="1" hangingPunct="1">
              <a:buClr>
                <a:srgbClr val="D4007A"/>
              </a:buClr>
            </a:pP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 </a:t>
            </a: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       (</a:t>
            </a:r>
            <a:r>
              <a:rPr lang="en-US" altLang="en-US" sz="1000" b="0" dirty="0" err="1">
                <a:solidFill>
                  <a:srgbClr val="002052"/>
                </a:solidFill>
                <a:latin typeface="Arial"/>
              </a:rPr>
              <a:t>sensored</a:t>
            </a: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 and </a:t>
            </a:r>
            <a:r>
              <a:rPr lang="en-US" altLang="en-US" sz="1000" b="0" dirty="0" err="1" smtClean="0">
                <a:solidFill>
                  <a:srgbClr val="002052"/>
                </a:solidFill>
                <a:latin typeface="Arial"/>
              </a:rPr>
              <a:t>sensorless</a:t>
            </a: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 </a:t>
            </a:r>
            <a:r>
              <a:rPr lang="en-US" altLang="en-US" sz="1000" b="0" dirty="0">
                <a:solidFill>
                  <a:srgbClr val="002052"/>
                </a:solidFill>
                <a:latin typeface="Arial"/>
              </a:rPr>
              <a:t>mode</a:t>
            </a:r>
            <a:r>
              <a:rPr lang="en-US" altLang="en-US" sz="1000" b="0" dirty="0" smtClean="0">
                <a:solidFill>
                  <a:srgbClr val="002052"/>
                </a:solidFill>
                <a:latin typeface="Arial"/>
              </a:rPr>
              <a:t>)</a:t>
            </a:r>
            <a:endParaRPr lang="en-US" altLang="en-US" sz="1000" b="0" dirty="0">
              <a:solidFill>
                <a:srgbClr val="002052"/>
              </a:solidFill>
              <a:latin typeface="Arial"/>
            </a:endParaRPr>
          </a:p>
          <a:p>
            <a:pPr marL="285750" indent="-285750" eaLnBrk="1" hangingPunct="1">
              <a:buClr>
                <a:srgbClr val="D4007A"/>
              </a:buClr>
              <a:buFont typeface="Arial" panose="020B0604020202020204" pitchFamily="34" charset="0"/>
              <a:buChar char="•"/>
            </a:pPr>
            <a:endParaRPr lang="en-US" altLang="en-US" sz="1000" b="0" dirty="0">
              <a:solidFill>
                <a:srgbClr val="002052"/>
              </a:solidFill>
              <a:latin typeface="Arial"/>
            </a:endParaRPr>
          </a:p>
        </p:txBody>
      </p:sp>
      <p:pic>
        <p:nvPicPr>
          <p:cNvPr id="24" name="Picture 23"/>
          <p:cNvPicPr/>
          <p:nvPr/>
        </p:nvPicPr>
        <p:blipFill rotWithShape="1">
          <a:blip r:embed="rId2" cstate="email">
            <a:clrChange>
              <a:clrFrom>
                <a:srgbClr val="E9EBEC"/>
              </a:clrFrom>
              <a:clrTo>
                <a:srgbClr val="E9EB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780" r="4592" b="4107"/>
          <a:stretch/>
        </p:blipFill>
        <p:spPr>
          <a:xfrm>
            <a:off x="5093023" y="2972780"/>
            <a:ext cx="1764976" cy="1167697"/>
          </a:xfrm>
          <a:prstGeom prst="rect">
            <a:avLst/>
          </a:prstGeom>
        </p:spPr>
      </p:pic>
      <p:pic>
        <p:nvPicPr>
          <p:cNvPr id="26" name="Picture 25"/>
          <p:cNvPicPr/>
          <p:nvPr/>
        </p:nvPicPr>
        <p:blipFill rotWithShape="1">
          <a:blip r:embed="rId2" cstate="email">
            <a:clrChange>
              <a:clrFrom>
                <a:srgbClr val="E9EBEC"/>
              </a:clrFrom>
              <a:clrTo>
                <a:srgbClr val="E9EB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780" r="4592" b="4107"/>
          <a:stretch/>
        </p:blipFill>
        <p:spPr>
          <a:xfrm>
            <a:off x="5071704" y="7859626"/>
            <a:ext cx="1764976" cy="11676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8284" y="1074861"/>
            <a:ext cx="2450804" cy="193869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3788" y="5979332"/>
            <a:ext cx="2450804" cy="193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99304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6858000" cy="990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Evaluation Products not Requiring FCC</a:t>
            </a:r>
          </a:p>
          <a:p>
            <a:pPr algn="ctr"/>
            <a:r>
              <a:rPr lang="en-US" dirty="0"/>
              <a:t>Equipment Authorization (FCC Rule 2.803)</a:t>
            </a:r>
          </a:p>
          <a:p>
            <a:pPr algn="ctr"/>
            <a:r>
              <a:rPr lang="en-US" dirty="0"/>
              <a:t>FCC NOTICE: This kit is designed to allow:</a:t>
            </a:r>
          </a:p>
          <a:p>
            <a:pPr algn="ctr"/>
            <a:r>
              <a:rPr lang="en-US" dirty="0"/>
              <a:t>(1) Product developers to evaluate electronic</a:t>
            </a:r>
          </a:p>
          <a:p>
            <a:pPr algn="ctr"/>
            <a:r>
              <a:rPr lang="en-US" dirty="0"/>
              <a:t>components, circuitry, or software associated with the kit</a:t>
            </a:r>
          </a:p>
          <a:p>
            <a:pPr algn="ctr"/>
            <a:r>
              <a:rPr lang="en-US" dirty="0"/>
              <a:t>to determine whether to incorporate such items in </a:t>
            </a:r>
            <a:r>
              <a:rPr lang="en-US" dirty="0" smtClean="0"/>
              <a:t>a(2</a:t>
            </a:r>
            <a:r>
              <a:rPr lang="en-US" dirty="0"/>
              <a:t>) Software developers to write software applications</a:t>
            </a:r>
          </a:p>
          <a:p>
            <a:pPr algn="ctr"/>
            <a:r>
              <a:rPr lang="en-US" dirty="0"/>
              <a:t>for use with the end product. This kit is not a finished</a:t>
            </a:r>
          </a:p>
          <a:p>
            <a:pPr algn="ctr"/>
            <a:r>
              <a:rPr lang="en-US" dirty="0"/>
              <a:t>product and when assembled may not be resold or</a:t>
            </a:r>
          </a:p>
          <a:p>
            <a:pPr algn="ctr"/>
            <a:r>
              <a:rPr lang="en-US" dirty="0"/>
              <a:t>otherwise marketed unless all required FCC equipment</a:t>
            </a:r>
          </a:p>
          <a:p>
            <a:pPr algn="ctr"/>
            <a:r>
              <a:rPr lang="en-US" dirty="0"/>
              <a:t>authorizations are first obtained. Operation is subject to</a:t>
            </a:r>
          </a:p>
          <a:p>
            <a:pPr algn="ctr"/>
            <a:r>
              <a:rPr lang="en-US" dirty="0"/>
              <a:t>the condition that this product not cause harmful</a:t>
            </a:r>
          </a:p>
          <a:p>
            <a:pPr algn="ctr"/>
            <a:r>
              <a:rPr lang="en-US" dirty="0"/>
              <a:t>interference to licensed radio stations and that this</a:t>
            </a:r>
          </a:p>
          <a:p>
            <a:pPr algn="ctr"/>
            <a:r>
              <a:rPr lang="en-US" dirty="0"/>
              <a:t>product accept harmful interference. Unless the</a:t>
            </a:r>
          </a:p>
          <a:p>
            <a:pPr algn="ctr"/>
            <a:r>
              <a:rPr lang="en-US" dirty="0"/>
              <a:t>assembled kit is designed to operate under part 15, part</a:t>
            </a:r>
          </a:p>
          <a:p>
            <a:pPr algn="ctr"/>
            <a:r>
              <a:rPr lang="en-US" dirty="0"/>
              <a:t>18 or part 95 of 47 CFR, Chapter I (“FCC Rules”), the</a:t>
            </a:r>
          </a:p>
          <a:p>
            <a:pPr algn="ctr"/>
            <a:r>
              <a:rPr lang="en-US" dirty="0"/>
              <a:t>operator of the kit must operate under the authority of an</a:t>
            </a:r>
          </a:p>
          <a:p>
            <a:pPr algn="ctr"/>
            <a:r>
              <a:rPr lang="en-US" dirty="0"/>
              <a:t>FCC license holder or must secure an experimental</a:t>
            </a:r>
          </a:p>
          <a:p>
            <a:pPr algn="ctr"/>
            <a:r>
              <a:rPr lang="en-US" dirty="0"/>
              <a:t>authorization under part 5 of this chapter.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86752" y="164468"/>
            <a:ext cx="6721143" cy="4355039"/>
            <a:chOff x="136857" y="164468"/>
            <a:chExt cx="3292144" cy="1022931"/>
          </a:xfrm>
        </p:grpSpPr>
        <p:sp>
          <p:nvSpPr>
            <p:cNvPr id="5" name="Rectangle 4"/>
            <p:cNvSpPr/>
            <p:nvPr/>
          </p:nvSpPr>
          <p:spPr>
            <a:xfrm>
              <a:off x="136857" y="164468"/>
              <a:ext cx="1635959" cy="10225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just"/>
              <a:endParaRPr lang="en-US" sz="1000" b="1" dirty="0" smtClean="0"/>
            </a:p>
            <a:p>
              <a:pPr algn="just"/>
              <a:endParaRPr lang="en-US" sz="1000" b="1" dirty="0"/>
            </a:p>
            <a:p>
              <a:pPr algn="just"/>
              <a:r>
                <a:rPr lang="en-US" sz="1000" b="1" dirty="0" smtClean="0"/>
                <a:t>Evaluation </a:t>
              </a:r>
              <a:r>
                <a:rPr lang="en-US" sz="1000" b="1" dirty="0"/>
                <a:t>Products not Requiring FCC</a:t>
              </a:r>
            </a:p>
            <a:p>
              <a:pPr algn="just"/>
              <a:r>
                <a:rPr lang="en-US" sz="1000" b="1" dirty="0"/>
                <a:t>Equipment Authorization (FCC Rule 2.803</a:t>
              </a:r>
              <a:r>
                <a:rPr lang="en-US" sz="1000" b="1" dirty="0" smtClean="0"/>
                <a:t>)</a:t>
              </a:r>
            </a:p>
            <a:p>
              <a:pPr algn="just"/>
              <a:endParaRPr lang="en-US" sz="1000" b="1" dirty="0" smtClean="0"/>
            </a:p>
            <a:p>
              <a:pPr algn="just"/>
              <a:endParaRPr lang="en-US" sz="1000" b="1" dirty="0"/>
            </a:p>
            <a:p>
              <a:pPr algn="just"/>
              <a:endParaRPr lang="en-US" sz="1000" b="1" dirty="0"/>
            </a:p>
            <a:p>
              <a:pPr algn="just"/>
              <a:r>
                <a:rPr lang="en-US" sz="1000" dirty="0"/>
                <a:t>FCC NOTICE: This kit is designed to allow:</a:t>
              </a:r>
            </a:p>
            <a:p>
              <a:pPr algn="just"/>
              <a:r>
                <a:rPr lang="en-US" sz="1000" dirty="0"/>
                <a:t>(1) Product developers to evaluate </a:t>
              </a:r>
              <a:r>
                <a:rPr lang="en-US" sz="1000" dirty="0" smtClean="0"/>
                <a:t>electronic components</a:t>
              </a:r>
              <a:r>
                <a:rPr lang="en-US" sz="1000" dirty="0"/>
                <a:t>, circuitry, or software associated with the </a:t>
              </a:r>
              <a:r>
                <a:rPr lang="en-US" sz="1000" dirty="0" smtClean="0"/>
                <a:t>kit to </a:t>
              </a:r>
              <a:r>
                <a:rPr lang="en-US" sz="1000" dirty="0"/>
                <a:t>determine whether to incorporate such items in </a:t>
              </a:r>
              <a:r>
                <a:rPr lang="en-US" sz="1000" dirty="0" smtClean="0"/>
                <a:t>a finished </a:t>
              </a:r>
              <a:r>
                <a:rPr lang="en-US" sz="1000" dirty="0"/>
                <a:t>product and</a:t>
              </a:r>
            </a:p>
            <a:p>
              <a:pPr algn="just"/>
              <a:r>
                <a:rPr lang="en-US" sz="1000" dirty="0"/>
                <a:t>(2) Software developers to write software </a:t>
              </a:r>
              <a:r>
                <a:rPr lang="en-US" sz="1000" dirty="0" smtClean="0"/>
                <a:t>applications for </a:t>
              </a:r>
              <a:r>
                <a:rPr lang="en-US" sz="1000" dirty="0"/>
                <a:t>use with the end product. This kit is not a </a:t>
              </a:r>
              <a:r>
                <a:rPr lang="en-US" sz="1000" dirty="0" smtClean="0"/>
                <a:t>finished product </a:t>
              </a:r>
              <a:r>
                <a:rPr lang="en-US" sz="1000" dirty="0"/>
                <a:t>and when assembled may not be resold </a:t>
              </a:r>
              <a:r>
                <a:rPr lang="en-US" sz="1000" dirty="0" smtClean="0"/>
                <a:t>or otherwise </a:t>
              </a:r>
              <a:r>
                <a:rPr lang="en-US" sz="1000" dirty="0"/>
                <a:t>marketed unless all required FCC </a:t>
              </a:r>
              <a:r>
                <a:rPr lang="en-US" sz="1000" dirty="0" smtClean="0"/>
                <a:t>equipment authorizations </a:t>
              </a:r>
              <a:r>
                <a:rPr lang="en-US" sz="1000" dirty="0"/>
                <a:t>are first obtained. Operation is subject </a:t>
              </a:r>
              <a:r>
                <a:rPr lang="en-US" sz="1000" dirty="0" smtClean="0"/>
                <a:t>to the </a:t>
              </a:r>
              <a:r>
                <a:rPr lang="en-US" sz="1000" dirty="0"/>
                <a:t>condition that this product not cause </a:t>
              </a:r>
              <a:r>
                <a:rPr lang="en-US" sz="1000" dirty="0" smtClean="0"/>
                <a:t>harmful interference </a:t>
              </a:r>
              <a:r>
                <a:rPr lang="en-US" sz="1000" dirty="0"/>
                <a:t>to licensed radio stations and that </a:t>
              </a:r>
              <a:r>
                <a:rPr lang="en-US" sz="1000" dirty="0" smtClean="0"/>
                <a:t>this product </a:t>
              </a:r>
              <a:r>
                <a:rPr lang="en-US" sz="1000" dirty="0"/>
                <a:t>accept harmful interference. Unless </a:t>
              </a:r>
              <a:r>
                <a:rPr lang="en-US" sz="1000" dirty="0" smtClean="0"/>
                <a:t>the assembled </a:t>
              </a:r>
              <a:r>
                <a:rPr lang="en-US" sz="1000" dirty="0"/>
                <a:t>kit is designed to operate under part 15, </a:t>
              </a:r>
              <a:r>
                <a:rPr lang="en-US" sz="1000" dirty="0" smtClean="0"/>
                <a:t>part 18 </a:t>
              </a:r>
              <a:r>
                <a:rPr lang="en-US" sz="1000" dirty="0"/>
                <a:t>or part 95 of 47 CFR, Chapter I (“FCC Rules”), </a:t>
              </a:r>
              <a:r>
                <a:rPr lang="en-US" sz="1000" dirty="0" smtClean="0"/>
                <a:t>the operator </a:t>
              </a:r>
              <a:r>
                <a:rPr lang="en-US" sz="1000" dirty="0"/>
                <a:t>of the kit must operate under the authority of </a:t>
              </a:r>
              <a:r>
                <a:rPr lang="en-US" sz="1000" dirty="0" smtClean="0"/>
                <a:t>an FCC </a:t>
              </a:r>
              <a:r>
                <a:rPr lang="en-US" sz="1000" dirty="0"/>
                <a:t>license holder or must secure an </a:t>
              </a:r>
              <a:r>
                <a:rPr lang="en-US" sz="1000" dirty="0" smtClean="0"/>
                <a:t>experimental authorization </a:t>
              </a:r>
              <a:r>
                <a:rPr lang="en-US" sz="1000" dirty="0"/>
                <a:t>under part 5 of this chapter</a:t>
              </a:r>
              <a:r>
                <a:rPr lang="en-US" sz="1000" dirty="0" smtClean="0"/>
                <a:t>.</a:t>
              </a:r>
            </a:p>
            <a:p>
              <a:pPr algn="just"/>
              <a:endParaRPr lang="en-US" sz="1000" dirty="0"/>
            </a:p>
            <a:p>
              <a:pPr algn="just"/>
              <a:endParaRPr lang="en-US" sz="10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772816" y="164468"/>
              <a:ext cx="1656185" cy="102293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just"/>
              <a:endParaRPr lang="en-US" sz="400" dirty="0" smtClean="0"/>
            </a:p>
            <a:p>
              <a:pPr algn="just"/>
              <a:endParaRPr lang="en-US" sz="400" dirty="0"/>
            </a:p>
            <a:p>
              <a:pPr algn="just"/>
              <a:endParaRPr lang="en-US" sz="400" dirty="0" smtClean="0"/>
            </a:p>
            <a:p>
              <a:pPr algn="just"/>
              <a:endParaRPr lang="en-US" sz="400" dirty="0"/>
            </a:p>
            <a:p>
              <a:pPr algn="just"/>
              <a:endParaRPr lang="en-US" sz="400" dirty="0" smtClean="0"/>
            </a:p>
            <a:p>
              <a:pPr algn="just"/>
              <a:endParaRPr lang="en-US" sz="400" dirty="0"/>
            </a:p>
            <a:p>
              <a:pPr algn="just"/>
              <a:endParaRPr lang="en-US" sz="400" dirty="0" smtClean="0"/>
            </a:p>
            <a:p>
              <a:pPr algn="just"/>
              <a:endParaRPr lang="en-US" sz="400" dirty="0"/>
            </a:p>
            <a:p>
              <a:pPr algn="just"/>
              <a:endParaRPr lang="en-US" sz="400" dirty="0" smtClean="0"/>
            </a:p>
            <a:p>
              <a:pPr algn="just"/>
              <a:endParaRPr lang="en-US" sz="400" dirty="0"/>
            </a:p>
            <a:p>
              <a:pPr algn="just"/>
              <a:endParaRPr lang="en-US" sz="400" dirty="0" smtClean="0"/>
            </a:p>
            <a:p>
              <a:pPr algn="just"/>
              <a:endParaRPr lang="en-US" sz="200" dirty="0" smtClean="0"/>
            </a:p>
            <a:p>
              <a:pPr algn="just"/>
              <a:endParaRPr lang="en-US" sz="200" dirty="0"/>
            </a:p>
            <a:p>
              <a:pPr algn="just"/>
              <a:endParaRPr lang="en-US" sz="200" dirty="0" smtClean="0"/>
            </a:p>
            <a:p>
              <a:pPr algn="just"/>
              <a:endParaRPr lang="en-US" sz="200" dirty="0"/>
            </a:p>
            <a:p>
              <a:pPr algn="just"/>
              <a:endParaRPr lang="en-US" sz="200" dirty="0" smtClean="0"/>
            </a:p>
            <a:p>
              <a:pPr algn="just"/>
              <a:endParaRPr lang="en-US" sz="300" dirty="0" smtClean="0"/>
            </a:p>
            <a:p>
              <a:pPr algn="just"/>
              <a:endParaRPr lang="en-US" sz="1000" dirty="0" smtClean="0"/>
            </a:p>
            <a:p>
              <a:pPr algn="ctr"/>
              <a:r>
                <a:rPr lang="en-US" sz="1050" b="1" dirty="0" smtClean="0"/>
                <a:t>End </a:t>
              </a:r>
              <a:r>
                <a:rPr lang="en-US" sz="1050" b="1" dirty="0"/>
                <a:t>Product License Agreement:</a:t>
              </a:r>
            </a:p>
            <a:p>
              <a:pPr algn="ctr"/>
              <a:r>
                <a:rPr lang="en-US" sz="1050" b="1" dirty="0" smtClean="0">
                  <a:hlinkClick r:id="rId2"/>
                </a:rPr>
                <a:t>www.st.com/epla</a:t>
              </a:r>
              <a:endParaRPr lang="en-US" sz="1050" b="1" dirty="0" smtClean="0"/>
            </a:p>
            <a:p>
              <a:pPr algn="just"/>
              <a:endParaRPr lang="en-US" sz="700" b="1" dirty="0" smtClean="0"/>
            </a:p>
            <a:p>
              <a:pPr algn="just"/>
              <a:endParaRPr lang="en-US" sz="700" b="1" dirty="0"/>
            </a:p>
            <a:p>
              <a:pPr algn="just"/>
              <a:endParaRPr lang="en-US" sz="700" b="1" dirty="0" smtClean="0"/>
            </a:p>
            <a:p>
              <a:pPr algn="just"/>
              <a:endParaRPr lang="en-US" sz="700" b="1" dirty="0"/>
            </a:p>
            <a:p>
              <a:pPr algn="just"/>
              <a:endParaRPr lang="en-US" sz="700" b="1" dirty="0" smtClean="0"/>
            </a:p>
            <a:p>
              <a:pPr algn="just"/>
              <a:endParaRPr lang="en-US" sz="700" b="1" dirty="0"/>
            </a:p>
            <a:p>
              <a:pPr algn="just"/>
              <a:endParaRPr lang="en-US" sz="700" b="1" dirty="0" smtClean="0"/>
            </a:p>
            <a:p>
              <a:pPr algn="just"/>
              <a:endParaRPr lang="en-US" sz="700" b="1" dirty="0" smtClean="0"/>
            </a:p>
            <a:p>
              <a:pPr algn="just"/>
              <a:endParaRPr lang="en-US" sz="700" b="1" dirty="0"/>
            </a:p>
            <a:p>
              <a:pPr algn="just"/>
              <a:endParaRPr lang="en-US" sz="700" b="1" dirty="0" smtClean="0"/>
            </a:p>
            <a:p>
              <a:pPr algn="just"/>
              <a:endParaRPr lang="en-US" sz="700" b="1" dirty="0"/>
            </a:p>
            <a:p>
              <a:pPr algn="just"/>
              <a:endParaRPr lang="en-US" sz="700" b="1" dirty="0" smtClean="0"/>
            </a:p>
            <a:p>
              <a:pPr algn="just"/>
              <a:endParaRPr lang="en-US" sz="700" b="1" dirty="0"/>
            </a:p>
            <a:p>
              <a:pPr algn="just"/>
              <a:endParaRPr lang="en-US" sz="700" b="1" dirty="0" smtClean="0"/>
            </a:p>
            <a:p>
              <a:pPr algn="just"/>
              <a:endParaRPr lang="en-US" sz="700" b="1" dirty="0"/>
            </a:p>
            <a:p>
              <a:pPr algn="just"/>
              <a:endParaRPr lang="en-US" sz="700" b="1" dirty="0" smtClean="0"/>
            </a:p>
            <a:p>
              <a:pPr algn="just"/>
              <a:endParaRPr lang="en-US" sz="700" b="1" dirty="0"/>
            </a:p>
            <a:p>
              <a:pPr algn="just"/>
              <a:endParaRPr lang="en-US" sz="700" b="1" dirty="0" smtClean="0"/>
            </a:p>
            <a:p>
              <a:pPr algn="just"/>
              <a:endParaRPr lang="en-US" sz="700" b="1" dirty="0"/>
            </a:p>
            <a:p>
              <a:pPr algn="just"/>
              <a:endParaRPr lang="en-US" sz="700" b="1" dirty="0" smtClean="0"/>
            </a:p>
            <a:p>
              <a:pPr algn="just"/>
              <a:endParaRPr lang="en-US" sz="700" b="1" dirty="0"/>
            </a:p>
            <a:p>
              <a:pPr algn="just"/>
              <a:endParaRPr lang="en-US" sz="700" b="1" dirty="0" smtClean="0"/>
            </a:p>
            <a:p>
              <a:pPr algn="just"/>
              <a:endParaRPr lang="en-US" sz="700" b="1" dirty="0"/>
            </a:p>
            <a:p>
              <a:pPr algn="just"/>
              <a:endParaRPr lang="en-US" sz="700" b="1" dirty="0" smtClean="0"/>
            </a:p>
            <a:p>
              <a:pPr algn="just"/>
              <a:endParaRPr lang="en-US" sz="700" b="1" dirty="0"/>
            </a:p>
            <a:p>
              <a:pPr algn="just"/>
              <a:endParaRPr lang="en-US" sz="700" b="1" dirty="0" smtClean="0"/>
            </a:p>
            <a:p>
              <a:pPr algn="just"/>
              <a:endParaRPr lang="en-US" sz="7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86286739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ff2bc79a42d4e1134194e983bf134319e6f264"/>
  <p:tag name="CLINAME" val="፥፾ፓ፼፱ᎃᎃ፹፶፹፵፴"/>
  <p:tag name="DATETIME" val="ፇጿፆጿፂፀፁፂጰጰፁፄፊፅፉ፠፝ጰጸፗ፝፤ጻፂፊፀጹ"/>
  <p:tag name="DONEBY" val="፣፤፬፳፼፱ᎂ፱ጰ፳፿፼፿፽፲፿"/>
  <p:tag name="IPADDRESS" val="ፑፗ።ፓ፧፜ፂፁፃፃ"/>
  <p:tag name="APPVER" val="ፃጾፀ"/>
  <p:tag name="RANDOM" val="16"/>
  <p:tag name="CHECKSUM" val="ፄፈፄፆ"/>
  <p:tag name="ISPRING_RESOURCE_PATHS_HASH_2" val="f4d3300a86bcc1ee095f5274cd938995671521"/>
</p:tagLst>
</file>

<file path=ppt/theme/theme1.xml><?xml version="1.0" encoding="utf-8"?>
<a:theme xmlns:a="http://schemas.openxmlformats.org/drawingml/2006/main" name="ST-Template-PPT-4-3-Jan2013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9A9DC"/>
      </a:accent1>
      <a:accent2>
        <a:srgbClr val="D4007A"/>
      </a:accent2>
      <a:accent3>
        <a:srgbClr val="9C9E9F"/>
      </a:accent3>
      <a:accent4>
        <a:srgbClr val="002052"/>
      </a:accent4>
      <a:accent5>
        <a:srgbClr val="BBCC00"/>
      </a:accent5>
      <a:accent6>
        <a:srgbClr val="13235B"/>
      </a:accent6>
      <a:hlink>
        <a:srgbClr val="580D58"/>
      </a:hlink>
      <a:folHlink>
        <a:srgbClr val="003D1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61EC21AD8D564990DA5AFE3909BADD" ma:contentTypeVersion="8" ma:contentTypeDescription="Create a new document." ma:contentTypeScope="" ma:versionID="e0940bf9738d186330d230c7c7bf7747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4" xmlns:ns3="3f89eac4-a548-4f18-9b01-6aea538e80e1" targetNamespace="http://schemas.microsoft.com/office/2006/metadata/properties" ma:root="true" ma:fieldsID="3533883129ffc52e8e801114706c5715" ns1:_="" ns2:_="" ns3:_="">
    <xsd:import namespace="http://schemas.microsoft.com/sharepoint/v3"/>
    <xsd:import namespace="http://schemas.microsoft.com/sharepoint/v4"/>
    <xsd:import namespace="3f89eac4-a548-4f18-9b01-6aea538e80e1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2:EmailHeaders" minOccurs="0"/>
                <xsd:element ref="ns3:Display_x0020_on_x0020_p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Publishing Date" ma:description="Date when the article is published on ST Intranet. It can be in the future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  <xsd:element name="EmailSender" ma:index="10" nillable="true" ma:displayName="E-Mail Sender" ma:hidden="true" ma:internalName="EmailSender">
      <xsd:simpleType>
        <xsd:restriction base="dms:Note">
          <xsd:maxLength value="255"/>
        </xsd:restriction>
      </xsd:simpleType>
    </xsd:element>
    <xsd:element name="EmailTo" ma:index="11" nillable="true" ma:displayName="E-Mail To" ma:hidden="true" ma:internalName="EmailTo">
      <xsd:simpleType>
        <xsd:restriction base="dms:Note">
          <xsd:maxLength value="255"/>
        </xsd:restriction>
      </xsd:simpleType>
    </xsd:element>
    <xsd:element name="EmailCc" ma:index="12" nillable="true" ma:displayName="E-Mail Cc" ma:hidden="true" ma:internalName="EmailCc">
      <xsd:simpleType>
        <xsd:restriction base="dms:Note">
          <xsd:maxLength value="255"/>
        </xsd:restriction>
      </xsd:simpleType>
    </xsd:element>
    <xsd:element name="EmailFrom" ma:index="13" nillable="true" ma:displayName="E-Mail From" ma:hidden="true" ma:internalName="EmailFrom">
      <xsd:simpleType>
        <xsd:restriction base="dms:Text"/>
      </xsd:simpleType>
    </xsd:element>
    <xsd:element name="EmailSubject" ma:index="14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EmailHeaders" ma:index="15" nillable="true" ma:displayName="E-Mail Headers" ma:hidden="true" ma:internalName="EmailHeaders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89eac4-a548-4f18-9b01-6aea538e80e1" elementFormDefault="qualified">
    <xsd:import namespace="http://schemas.microsoft.com/office/2006/documentManagement/types"/>
    <xsd:import namespace="http://schemas.microsoft.com/office/infopath/2007/PartnerControls"/>
    <xsd:element name="Display_x0020_on_x0020_page" ma:index="16" nillable="true" ma:displayName="Display on page" ma:format="Dropdown" ma:internalName="Display_x0020_on_x0020_page">
      <xsd:simpleType>
        <xsd:restriction base="dms:Choice">
          <xsd:enumeration value="Yes"/>
          <xsd:enumeration value="No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EmailTo xmlns="http://schemas.microsoft.com/sharepoint/v3" xsi:nil="true"/>
    <EmailHeaders xmlns="http://schemas.microsoft.com/sharepoint/v4" xsi:nil="true"/>
    <EmailSender xmlns="http://schemas.microsoft.com/sharepoint/v3" xsi:nil="true"/>
    <EmailFrom xmlns="http://schemas.microsoft.com/sharepoint/v3" xsi:nil="true"/>
    <Display_x0020_on_x0020_page xmlns="3f89eac4-a548-4f18-9b01-6aea538e80e1">Yes</Display_x0020_on_x0020_page>
    <EmailSubject xmlns="http://schemas.microsoft.com/sharepoint/v3" xsi:nil="true"/>
    <EmailCc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4578E51-F567-4265-8DFD-B159E0FBC4F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BEC2D49-AAFB-4638-8095-6534A9DCD0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4"/>
    <ds:schemaRef ds:uri="3f89eac4-a548-4f18-9b01-6aea538e80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462EEAC-5282-4C3D-A1DE-F79AD64380EA}">
  <ds:schemaRefs>
    <ds:schemaRef ds:uri="http://schemas.microsoft.com/office/2006/documentManagement/types"/>
    <ds:schemaRef ds:uri="http://purl.org/dc/elements/1.1/"/>
    <ds:schemaRef ds:uri="3f89eac4-a548-4f18-9b01-6aea538e80e1"/>
    <ds:schemaRef ds:uri="http://purl.org/dc/dcmitype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sharepoint/v4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108</TotalTime>
  <Words>597</Words>
  <Application>Microsoft Office PowerPoint</Application>
  <PresentationFormat>A4 Paper (210x297 mm)</PresentationFormat>
  <Paragraphs>101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PMingLiU</vt:lpstr>
      <vt:lpstr>Arial</vt:lpstr>
      <vt:lpstr>Arial Black</vt:lpstr>
      <vt:lpstr>Calibri</vt:lpstr>
      <vt:lpstr>Monotype Sorts</vt:lpstr>
      <vt:lpstr>ST-Template-PPT-4-3-Jan2013</vt:lpstr>
      <vt:lpstr>PowerPoint Presentation</vt:lpstr>
      <vt:lpstr>PowerPoint Presentation</vt:lpstr>
    </vt:vector>
  </TitlesOfParts>
  <Company>ST Microelectronics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Tommaso SAMPIERI</dc:creator>
  <cp:lastModifiedBy>Giuseppe SCUDERI-IPD</cp:lastModifiedBy>
  <cp:revision>42</cp:revision>
  <cp:lastPrinted>2017-02-03T13:30:50Z</cp:lastPrinted>
  <dcterms:created xsi:type="dcterms:W3CDTF">2015-12-09T13:08:52Z</dcterms:created>
  <dcterms:modified xsi:type="dcterms:W3CDTF">2017-03-20T11:45:44Z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0x010100D961EC21AD8D564990DA5AFE3909BADD</vt:lpwstr>
  </property>
  <property fmtid="{D5CDD505-2E9C-101B-9397-08002B2CF9AE}" pid="3" name="TaxKeyword">
    <vt:lpwstr/>
  </property>
  <property fmtid="{D5CDD505-2E9C-101B-9397-08002B2CF9AE}" pid="4" name="TaxCatchAll">
    <vt:lpwstr/>
  </property>
  <property fmtid="{D5CDD505-2E9C-101B-9397-08002B2CF9AE}" pid="5" name="TaxKeywordTaxHTField">
    <vt:lpwstr/>
  </property>
</Properties>
</file>